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64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5"/>
    <p:restoredTop sz="95964"/>
  </p:normalViewPr>
  <p:slideViewPr>
    <p:cSldViewPr snapToGrid="0">
      <p:cViewPr varScale="1">
        <p:scale>
          <a:sx n="115" d="100"/>
          <a:sy n="115" d="100"/>
        </p:scale>
        <p:origin x="24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69BF-3EED-D537-7DAC-3F425C820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12" y="1286063"/>
            <a:ext cx="7713479" cy="3255264"/>
          </a:xfrm>
        </p:spPr>
        <p:txBody>
          <a:bodyPr/>
          <a:lstStyle/>
          <a:p>
            <a:r>
              <a:rPr lang="en-US" b="1" dirty="0"/>
              <a:t>PITCH DECK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1DC61-A529-A84A-BC9C-43BF9072C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512" y="4704972"/>
            <a:ext cx="8433848" cy="914400"/>
          </a:xfrm>
        </p:spPr>
        <p:txBody>
          <a:bodyPr>
            <a:normAutofit/>
          </a:bodyPr>
          <a:lstStyle/>
          <a:p>
            <a:r>
              <a:rPr lang="en-US" sz="2400" b="1" dirty="0"/>
              <a:t>A SAMPLE  TEMPLATE TO HELP YOU CHART YOUR STARTUP IDEA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78ED67-D4E2-7D11-2FCE-C81F81E9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626" y="0"/>
            <a:ext cx="679373" cy="689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75AB8D-C5AB-E172-9DFD-6B1DD537A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305" y="1945469"/>
            <a:ext cx="2754215" cy="2967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EE0E4F-FE34-5D2B-6616-4AA5C2E7F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28866" cy="689988"/>
          </a:xfrm>
          <a:prstGeom prst="rect">
            <a:avLst/>
          </a:prstGeom>
        </p:spPr>
      </p:pic>
      <p:pic>
        <p:nvPicPr>
          <p:cNvPr id="16" name="Graphic 15" descr="Presentation with checklist">
            <a:extLst>
              <a:ext uri="{FF2B5EF4-FFF2-40B4-BE49-F238E27FC236}">
                <a16:creationId xmlns:a16="http://schemas.microsoft.com/office/drawing/2014/main" id="{0F315430-8B77-F4CD-B39F-3B73D1FEB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5689" y="766381"/>
            <a:ext cx="5778124" cy="53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0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9CB50-40B4-A247-76AB-72283833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Product, Technology, IP Strategy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47F6F-BD68-80DB-B445-AFBD0AA0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Once you understand which type of intangible assets you have, focus on the best type of protection for them; different types of intellectual property are important for different aspects of a business. There are four main types of intellectual property rights: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Patents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There are two types: design patents and utility patents. They are typically used to protect novel inventions.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Trademarks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Trademarks are used to protect brand identity to stop imitators from passing off as your company. They are typically used to protect the name of a company or a product e.g. Dyson or Dyson Supersonic.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Copyright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Copyright is used to protect musical, literary, dramatic and artistic works e.g. pop songs and films. For a company’s creative output, it can include brochures, whitepapers, photographs, computer programs or music in advertisements.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Trade secrets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Trade secrets last for an indefinite amount of time and in every jurisdiction, however, they are only valuable if you keep it a secret. Once the secret is out it is no longer protected. A great example is Coca-Cola’s secret recipe which has remained a trade secret for 125 years. Many organizations choose not to patent but instead keep a trade secret. In the US, you can patent a trade secret later if you decide you are not ready to patent yet.</a:t>
            </a:r>
          </a:p>
          <a:p>
            <a:r>
              <a:rPr lang="en-US" sz="1200" dirty="0">
                <a:solidFill>
                  <a:schemeClr val="tx1"/>
                </a:solidFill>
              </a:rPr>
              <a:t>Describe if you intend to file a patent in the coming few months.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CAE380-9660-5ABC-1C1C-E6CEDC67DCC5}"/>
              </a:ext>
            </a:extLst>
          </p:cNvPr>
          <p:cNvSpPr txBox="1">
            <a:spLocks/>
          </p:cNvSpPr>
          <p:nvPr/>
        </p:nvSpPr>
        <p:spPr>
          <a:xfrm>
            <a:off x="252919" y="1123836"/>
            <a:ext cx="2947482" cy="4601183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SzPts val="1000"/>
              <a:tabLst>
                <a:tab pos="457200" algn="l"/>
              </a:tabLst>
            </a:pPr>
            <a:endParaRPr lang="en-IN" sz="54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5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19FA-4145-C5A9-0C6E-EF9536EB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Financial Plan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287D6-3F6A-C863-03AC-C5FC949A1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Provide a two-year forecast containing not only the rupee but also key metrics, such as the number of customers and conversion rate.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Do a bottom-up forecast. Take into account long sales cycles and seasonality Making people understand the underlying assumptions of your forecast is as important as the numbers you've fabricated.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0C0A8A-9571-2C8B-8707-4FA913D201C0}"/>
              </a:ext>
            </a:extLst>
          </p:cNvPr>
          <p:cNvSpPr txBox="1">
            <a:spLocks/>
          </p:cNvSpPr>
          <p:nvPr/>
        </p:nvSpPr>
        <p:spPr>
          <a:xfrm>
            <a:off x="252919" y="1123836"/>
            <a:ext cx="2947482" cy="4601183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SzPts val="1000"/>
              <a:tabLst>
                <a:tab pos="457200" algn="l"/>
              </a:tabLst>
            </a:pPr>
            <a:endParaRPr lang="en-IN" sz="54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9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6C995-992C-FEA1-F9A7-46918E93107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MANAGEMENT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3EB68-BA75-3F08-92CD-700268215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Write an introduction of your team members along with their qualifications and experience.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DA947-F8CF-75E6-1A34-CA05FF663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8866" cy="689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DA130B-CA67-AAC0-316D-FE19D0D15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626" y="0"/>
            <a:ext cx="679373" cy="689988"/>
          </a:xfrm>
          <a:prstGeom prst="rect">
            <a:avLst/>
          </a:prstGeom>
        </p:spPr>
      </p:pic>
      <p:pic>
        <p:nvPicPr>
          <p:cNvPr id="9" name="Graphic 8" descr="Group brainstorm">
            <a:extLst>
              <a:ext uri="{FF2B5EF4-FFF2-40B4-BE49-F238E27FC236}">
                <a16:creationId xmlns:a16="http://schemas.microsoft.com/office/drawing/2014/main" id="{19E62223-BF91-70CB-7F74-0B731ED6C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0199" y="1657540"/>
            <a:ext cx="4148139" cy="41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2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212F-3F93-3E0B-4ADE-B4E98B22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Expectation from SIIF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2EBF8-D56E-8F07-540E-72A61F617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Write about your expectation and what you need from SIIF.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6E2E28-42AC-77A2-C82C-1B287E9E7BF1}"/>
              </a:ext>
            </a:extLst>
          </p:cNvPr>
          <p:cNvSpPr txBox="1">
            <a:spLocks/>
          </p:cNvSpPr>
          <p:nvPr/>
        </p:nvSpPr>
        <p:spPr>
          <a:xfrm>
            <a:off x="252919" y="1242784"/>
            <a:ext cx="2947482" cy="4601183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3350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8A2C70-07BC-858B-8E34-9FA772386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7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8960-99D9-1397-3BA2-5415DAB0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50" y="1128408"/>
            <a:ext cx="3162310" cy="4601183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WHAT IS A PITCH DECK?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4E1BE-B576-E433-FF1E-59496485E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 pitch deck is a brief presentation that gives potential investors or clients an overview of your business plan, products, and services.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45961-EEF2-5DC2-DE7B-D4174D682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8866" cy="689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E7FB07-98E1-6C09-36CC-724497CB0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626" y="0"/>
            <a:ext cx="679373" cy="689988"/>
          </a:xfrm>
          <a:prstGeom prst="rect">
            <a:avLst/>
          </a:prstGeom>
        </p:spPr>
      </p:pic>
      <p:pic>
        <p:nvPicPr>
          <p:cNvPr id="8" name="Graphic 7" descr="Teacher">
            <a:extLst>
              <a:ext uri="{FF2B5EF4-FFF2-40B4-BE49-F238E27FC236}">
                <a16:creationId xmlns:a16="http://schemas.microsoft.com/office/drawing/2014/main" id="{00A6572F-4A42-3CA5-0D1D-8405B568B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9113" y="631031"/>
            <a:ext cx="5595937" cy="55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5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D47D-A2D9-830C-DCE7-3B87FB1C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400" b="1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  <a:endParaRPr lang="en-US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2A594-8307-D799-4FAE-C49BBED69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Give a brief introduction about your startup.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5183D4-D1A8-3F32-4358-A9D9C24A2446}"/>
              </a:ext>
            </a:extLst>
          </p:cNvPr>
          <p:cNvSpPr txBox="1">
            <a:spLocks/>
          </p:cNvSpPr>
          <p:nvPr/>
        </p:nvSpPr>
        <p:spPr>
          <a:xfrm>
            <a:off x="142750" y="1128408"/>
            <a:ext cx="3162310" cy="4601183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5288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1657-71DC-424B-7F54-BAF903E0F02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BF27-A439-D4A0-28D8-83F59F4FD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Highlight the problem your product or service is solving for a new potential market.</a:t>
            </a:r>
          </a:p>
          <a:p>
            <a:r>
              <a:rPr lang="en-US" sz="3200" dirty="0">
                <a:solidFill>
                  <a:schemeClr val="tx1"/>
                </a:solidFill>
              </a:rPr>
              <a:t>Also, Validate the problem with real-life examples.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8BE10-42A7-68E2-423C-93A3E5459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8866" cy="689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2029D6-E70E-4DCC-A55A-E0EF49543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626" y="0"/>
            <a:ext cx="679373" cy="689988"/>
          </a:xfrm>
          <a:prstGeom prst="rect">
            <a:avLst/>
          </a:prstGeom>
        </p:spPr>
      </p:pic>
      <p:pic>
        <p:nvPicPr>
          <p:cNvPr id="8" name="Graphic 7" descr="Question mark">
            <a:extLst>
              <a:ext uri="{FF2B5EF4-FFF2-40B4-BE49-F238E27FC236}">
                <a16:creationId xmlns:a16="http://schemas.microsoft.com/office/drawing/2014/main" id="{716D6630-0E81-6417-D099-89895F35F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2038" y="969359"/>
            <a:ext cx="4910137" cy="49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2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808B-DC3E-F119-A6AB-BF7C540BE32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331C-6279-7CBC-1638-23F67B5E4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What solutions you are providing to solve the problem?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C646D-3B9E-ED0C-8600-9DA09A0D5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8866" cy="689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5F5C1D-654B-EAFF-C6E3-3E99B62B6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626" y="0"/>
            <a:ext cx="679373" cy="689988"/>
          </a:xfrm>
          <a:prstGeom prst="rect">
            <a:avLst/>
          </a:prstGeom>
        </p:spPr>
      </p:pic>
      <p:pic>
        <p:nvPicPr>
          <p:cNvPr id="8" name="Graphic 7" descr="Puzzle pieces">
            <a:extLst>
              <a:ext uri="{FF2B5EF4-FFF2-40B4-BE49-F238E27FC236}">
                <a16:creationId xmlns:a16="http://schemas.microsoft.com/office/drawing/2014/main" id="{7DBCA7E9-BC5C-B3BD-85EC-557462DB3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4701" y="769558"/>
            <a:ext cx="5224334" cy="52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142D-614E-C40F-0E99-FFF28287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63158" cy="4601183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en-IN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Strategic Vision/ Value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0CE4E-53B6-916A-7615-60F6500D2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What is the feature or benefit of a product/service that makes it a unique selling point or value proposition?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F8D44-FCEE-D3DF-8570-3C77DE7AE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8866" cy="689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2C302-A28F-8318-858C-278E8709A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626" y="0"/>
            <a:ext cx="679373" cy="689988"/>
          </a:xfrm>
          <a:prstGeom prst="rect">
            <a:avLst/>
          </a:prstGeom>
        </p:spPr>
      </p:pic>
      <p:pic>
        <p:nvPicPr>
          <p:cNvPr id="10" name="Graphic 9" descr="Target Audience">
            <a:extLst>
              <a:ext uri="{FF2B5EF4-FFF2-40B4-BE49-F238E27FC236}">
                <a16:creationId xmlns:a16="http://schemas.microsoft.com/office/drawing/2014/main" id="{7F3B0164-532F-CD34-BAB0-9B81D8895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0613" y="1002638"/>
            <a:ext cx="4852723" cy="485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8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E7485-4782-DAD7-CFEB-F5CFB1BE9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8" y="1123836"/>
            <a:ext cx="3283027" cy="4582901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/>
              <a:t>COMPETITION &amp; BARRIER</a:t>
            </a:r>
            <a:br>
              <a:rPr lang="en-US" b="1" dirty="0"/>
            </a:br>
            <a:r>
              <a:rPr lang="en-US" b="1" dirty="0"/>
              <a:t>TO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98F0F-AC7A-C6A9-B57C-08780A3E0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Who are already there in the market as your competitor?</a:t>
            </a:r>
          </a:p>
          <a:p>
            <a:r>
              <a:rPr lang="en-US" sz="3200" dirty="0">
                <a:solidFill>
                  <a:schemeClr val="tx1"/>
                </a:solidFill>
              </a:rPr>
              <a:t>How easy is it to replicate your solution?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D4A19-EBFD-EB0A-5E54-8218D26C9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8866" cy="689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2E763B-4343-71C1-2CE1-EC8318278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626" y="0"/>
            <a:ext cx="679373" cy="689988"/>
          </a:xfrm>
          <a:prstGeom prst="rect">
            <a:avLst/>
          </a:prstGeom>
        </p:spPr>
      </p:pic>
      <p:pic>
        <p:nvPicPr>
          <p:cNvPr id="9" name="Graphic 8" descr="No sign">
            <a:extLst>
              <a:ext uri="{FF2B5EF4-FFF2-40B4-BE49-F238E27FC236}">
                <a16:creationId xmlns:a16="http://schemas.microsoft.com/office/drawing/2014/main" id="{3683024F-AA38-1BD0-6A3B-284AC5817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5649" y="1293209"/>
            <a:ext cx="4262438" cy="42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2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3FF9-A576-825A-CADA-B968BD2517C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YOUR PRODUCT AND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AE834-BE2D-8FEF-BEA2-6935D4284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Explain how your product/service adds value.</a:t>
            </a:r>
          </a:p>
          <a:p>
            <a:r>
              <a:rPr lang="en-US" sz="2800" dirty="0">
                <a:solidFill>
                  <a:schemeClr val="tx1"/>
                </a:solidFill>
              </a:rPr>
              <a:t>Try and explain in layman’s terms so that people will understand it properly.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A8EB7-5B76-5120-43C5-853D22B8D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8866" cy="689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FA282D-8243-96CB-16B9-CF26CEE25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626" y="0"/>
            <a:ext cx="679373" cy="689988"/>
          </a:xfrm>
          <a:prstGeom prst="rect">
            <a:avLst/>
          </a:prstGeom>
        </p:spPr>
      </p:pic>
      <p:pic>
        <p:nvPicPr>
          <p:cNvPr id="14" name="Graphic 13" descr="Head with gears">
            <a:extLst>
              <a:ext uri="{FF2B5EF4-FFF2-40B4-BE49-F238E27FC236}">
                <a16:creationId xmlns:a16="http://schemas.microsoft.com/office/drawing/2014/main" id="{81CBCDE3-866F-61E1-9A2C-F8F30BC64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676" y="1338263"/>
            <a:ext cx="4181474" cy="41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9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5C5F-DD21-54E0-73C7-6A712B8591F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en-IN" sz="5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Market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50BFC-DF07-5E47-9649-1FF626A75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The size of the market vs the percentage you are targeting A granular profiling of your customer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For Ex: age, geography, purchase habits, and personal traits What channels will you use to get to this market?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66C7E-2D38-96E4-7FC8-DFCE13445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8866" cy="689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B1F31-7A55-BC28-1066-EAB6C507E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626" y="0"/>
            <a:ext cx="679373" cy="689988"/>
          </a:xfrm>
          <a:prstGeom prst="rect">
            <a:avLst/>
          </a:prstGeom>
        </p:spPr>
      </p:pic>
      <p:pic>
        <p:nvPicPr>
          <p:cNvPr id="8" name="Graphic 7" descr="Bullseye">
            <a:extLst>
              <a:ext uri="{FF2B5EF4-FFF2-40B4-BE49-F238E27FC236}">
                <a16:creationId xmlns:a16="http://schemas.microsoft.com/office/drawing/2014/main" id="{9A461B16-5C35-3E79-7161-A1C46B1D5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5889" y="1383449"/>
            <a:ext cx="4081958" cy="40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3774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1820</TotalTime>
  <Words>565</Words>
  <Application>Microsoft Macintosh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Corbel</vt:lpstr>
      <vt:lpstr>Wingdings 2</vt:lpstr>
      <vt:lpstr>Frame</vt:lpstr>
      <vt:lpstr>PITCH DECK</vt:lpstr>
      <vt:lpstr>WHAT IS A PITCH DECK?</vt:lpstr>
      <vt:lpstr>Executive Summary</vt:lpstr>
      <vt:lpstr>PROBLEM</vt:lpstr>
      <vt:lpstr>SOLUTION</vt:lpstr>
      <vt:lpstr>Strategic Vision/ Value Proposition</vt:lpstr>
      <vt:lpstr>COMPETITION &amp; BARRIER TO ENTRY</vt:lpstr>
      <vt:lpstr>YOUR PRODUCT AND SERVICE</vt:lpstr>
      <vt:lpstr>Market Analysis</vt:lpstr>
      <vt:lpstr>Product, Technology, IP Strategy </vt:lpstr>
      <vt:lpstr>Financial Plan </vt:lpstr>
      <vt:lpstr>MANAGEMENT TEAM</vt:lpstr>
      <vt:lpstr>Expectation from SIIF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saki muamua</dc:creator>
  <cp:lastModifiedBy>saki muamua</cp:lastModifiedBy>
  <cp:revision>10</cp:revision>
  <dcterms:created xsi:type="dcterms:W3CDTF">2022-12-19T05:04:05Z</dcterms:created>
  <dcterms:modified xsi:type="dcterms:W3CDTF">2023-06-05T06:56:59Z</dcterms:modified>
</cp:coreProperties>
</file>